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61" r:id="rId4"/>
    <p:sldId id="262" r:id="rId5"/>
    <p:sldId id="264" r:id="rId6"/>
    <p:sldId id="265" r:id="rId7"/>
    <p:sldId id="267" r:id="rId8"/>
    <p:sldId id="268" r:id="rId9"/>
    <p:sldId id="271" r:id="rId10"/>
    <p:sldId id="270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8DDE5-4845-4034-B956-21023629A286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2E23E-EBC3-4244-8C13-7C37C9B999B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3613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2E23E-EBC3-4244-8C13-7C37C9B999B0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6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2E23E-EBC3-4244-8C13-7C37C9B999B0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61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2E23E-EBC3-4244-8C13-7C37C9B999B0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61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2E23E-EBC3-4244-8C13-7C37C9B999B0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36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94457-2196-4F0F-93B6-495DD66D18A2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134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07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3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557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537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986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78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206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406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76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024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408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87A33-CBC2-4235-9612-53B4BB738620}" type="datetimeFigureOut">
              <a:rPr lang="el-GR" smtClean="0"/>
              <a:pPr/>
              <a:t>02/05/2020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CEA18-AB05-43DB-BBE9-0CA5066ABEF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629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lvm.usu.edu/en/nav/frames_asid_152_g_3_t_2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116632"/>
            <a:ext cx="777240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6000" b="1">
                <a:latin typeface="Comic Sans MS" pitchFamily="66" charset="0"/>
              </a:rPr>
              <a:t>Πρόβλημα 1:</a:t>
            </a:r>
            <a:endParaRPr lang="el-GR" sz="6000" b="1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340768"/>
            <a:ext cx="8496944" cy="4896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>
              <a:spcBef>
                <a:spcPct val="0"/>
              </a:spcBef>
              <a:defRPr/>
            </a:pPr>
            <a:r>
              <a:rPr lang="el-GR" sz="6500" noProof="0" dirty="0">
                <a:latin typeface="Comic Sans MS" pitchFamily="66" charset="0"/>
              </a:rPr>
              <a:t>Ο </a:t>
            </a:r>
            <a:r>
              <a:rPr lang="el-GR" sz="6000" noProof="0" dirty="0">
                <a:latin typeface="Comic Sans MS" pitchFamily="66" charset="0"/>
              </a:rPr>
              <a:t>Νίκος είχε στη συλλογή του 32 γραμματόσημα. Αγόρασε ακόμη 8. Πόσα έγιναν όλα τα γραμματόσημα του;</a:t>
            </a:r>
          </a:p>
          <a:p>
            <a:pPr>
              <a:spcBef>
                <a:spcPct val="0"/>
              </a:spcBef>
              <a:buFont typeface="Wingdings" pitchFamily="2" charset="2"/>
              <a:buChar char="ü"/>
              <a:defRPr/>
            </a:pP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3965" y="0"/>
            <a:ext cx="7905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Στο κατάστημα παιχνιδιών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www.cksinfo.com/clipart/toys/beachball-v0_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250548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ksinfo.com/clipart/toys/gator-plane-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765567"/>
            <a:ext cx="2952328" cy="2620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ksinfo.com/clipart/toys/Nintendo-DS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442383"/>
            <a:ext cx="3156675" cy="226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cksinfo.com/clipart/toys/dolls/ragget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288" y="765567"/>
            <a:ext cx="2304256" cy="223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cksinfo.com/clipart/toys/lightsabers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237" y="2946285"/>
            <a:ext cx="1914500" cy="19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cksinfo.com/clipart/toys/robot-toy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770" y="2924944"/>
            <a:ext cx="2074366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cksinfo.com/clipart/toys/toy-steam-engine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157192"/>
            <a:ext cx="35147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cksinfo.com/clipart/toys/yoyo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5543799"/>
            <a:ext cx="1188132" cy="114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ine Callout 2 4"/>
          <p:cNvSpPr/>
          <p:nvPr/>
        </p:nvSpPr>
        <p:spPr>
          <a:xfrm>
            <a:off x="7020272" y="5877273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008"/>
              <a:gd name="adj6" fmla="val -881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€3</a:t>
            </a:r>
            <a:endParaRPr lang="el-GR" sz="2800" b="1" dirty="0"/>
          </a:p>
        </p:txBody>
      </p:sp>
      <p:sp>
        <p:nvSpPr>
          <p:cNvPr id="15" name="Line Callout 2 14"/>
          <p:cNvSpPr/>
          <p:nvPr/>
        </p:nvSpPr>
        <p:spPr>
          <a:xfrm>
            <a:off x="7876251" y="5198467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4994"/>
              <a:gd name="adj6" fmla="val -3401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€75</a:t>
            </a:r>
            <a:endParaRPr lang="el-GR" sz="2800" b="1" dirty="0"/>
          </a:p>
        </p:txBody>
      </p:sp>
      <p:sp>
        <p:nvSpPr>
          <p:cNvPr id="16" name="Line Callout 2 15"/>
          <p:cNvSpPr/>
          <p:nvPr/>
        </p:nvSpPr>
        <p:spPr>
          <a:xfrm>
            <a:off x="5796136" y="3249809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96086"/>
              <a:gd name="adj6" fmla="val 366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€36</a:t>
            </a:r>
            <a:endParaRPr lang="el-GR" sz="2800" b="1" dirty="0"/>
          </a:p>
        </p:txBody>
      </p:sp>
      <p:sp>
        <p:nvSpPr>
          <p:cNvPr id="17" name="Line Callout 2 16"/>
          <p:cNvSpPr/>
          <p:nvPr/>
        </p:nvSpPr>
        <p:spPr>
          <a:xfrm>
            <a:off x="4371458" y="5711243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8085"/>
              <a:gd name="adj6" fmla="val 1137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€5</a:t>
            </a:r>
            <a:endParaRPr lang="el-GR" sz="2800" b="1" dirty="0"/>
          </a:p>
        </p:txBody>
      </p:sp>
      <p:sp>
        <p:nvSpPr>
          <p:cNvPr id="18" name="Line Callout 2 17"/>
          <p:cNvSpPr/>
          <p:nvPr/>
        </p:nvSpPr>
        <p:spPr>
          <a:xfrm>
            <a:off x="712683" y="3255463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8813"/>
              <a:gd name="adj6" fmla="val 875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8</a:t>
            </a:r>
            <a:endParaRPr lang="el-GR" sz="2800" b="1" dirty="0"/>
          </a:p>
        </p:txBody>
      </p:sp>
      <p:sp>
        <p:nvSpPr>
          <p:cNvPr id="19" name="Line Callout 2 18"/>
          <p:cNvSpPr/>
          <p:nvPr/>
        </p:nvSpPr>
        <p:spPr>
          <a:xfrm>
            <a:off x="332329" y="4576813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36572"/>
              <a:gd name="adj4" fmla="val 64499"/>
              <a:gd name="adj5" fmla="val 133739"/>
              <a:gd name="adj6" fmla="val 7071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€57</a:t>
            </a:r>
            <a:endParaRPr lang="el-GR" sz="2800" b="1" dirty="0"/>
          </a:p>
        </p:txBody>
      </p:sp>
      <p:sp>
        <p:nvSpPr>
          <p:cNvPr id="20" name="Line Callout 2 19"/>
          <p:cNvSpPr/>
          <p:nvPr/>
        </p:nvSpPr>
        <p:spPr>
          <a:xfrm>
            <a:off x="4968044" y="797415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008"/>
              <a:gd name="adj6" fmla="val -881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€4</a:t>
            </a:r>
            <a:endParaRPr lang="el-GR" sz="2800" b="1" dirty="0"/>
          </a:p>
        </p:txBody>
      </p:sp>
      <p:sp>
        <p:nvSpPr>
          <p:cNvPr id="21" name="Line Callout 2 20"/>
          <p:cNvSpPr/>
          <p:nvPr/>
        </p:nvSpPr>
        <p:spPr>
          <a:xfrm>
            <a:off x="1965427" y="2622249"/>
            <a:ext cx="1080120" cy="64807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5558"/>
              <a:gd name="adj6" fmla="val 5326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€22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156723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738240"/>
              </p:ext>
            </p:extLst>
          </p:nvPr>
        </p:nvGraphicFramePr>
        <p:xfrm>
          <a:off x="323528" y="0"/>
          <a:ext cx="8568951" cy="658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691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28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12763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648"/>
            <a:ext cx="5905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556792"/>
            <a:ext cx="3238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454400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265625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962399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4441343" y="2859755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788976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ube 14"/>
          <p:cNvSpPr/>
          <p:nvPr/>
        </p:nvSpPr>
        <p:spPr>
          <a:xfrm flipH="1">
            <a:off x="7236296" y="3212976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Cube 14"/>
          <p:cNvSpPr/>
          <p:nvPr/>
        </p:nvSpPr>
        <p:spPr>
          <a:xfrm flipH="1">
            <a:off x="7740352" y="3212976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Cube 14"/>
          <p:cNvSpPr/>
          <p:nvPr/>
        </p:nvSpPr>
        <p:spPr>
          <a:xfrm flipH="1">
            <a:off x="8244408" y="3212976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Cube 14"/>
          <p:cNvSpPr/>
          <p:nvPr/>
        </p:nvSpPr>
        <p:spPr>
          <a:xfrm flipH="1">
            <a:off x="6300192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Cube 14"/>
          <p:cNvSpPr/>
          <p:nvPr/>
        </p:nvSpPr>
        <p:spPr>
          <a:xfrm flipH="1">
            <a:off x="680424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Cube 14"/>
          <p:cNvSpPr/>
          <p:nvPr/>
        </p:nvSpPr>
        <p:spPr>
          <a:xfrm flipH="1">
            <a:off x="7308304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Cube 14"/>
          <p:cNvSpPr/>
          <p:nvPr/>
        </p:nvSpPr>
        <p:spPr>
          <a:xfrm flipH="1">
            <a:off x="7812360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Cube 14"/>
          <p:cNvSpPr/>
          <p:nvPr/>
        </p:nvSpPr>
        <p:spPr>
          <a:xfrm flipH="1">
            <a:off x="824440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Έλλειψη"/>
          <p:cNvSpPr/>
          <p:nvPr/>
        </p:nvSpPr>
        <p:spPr>
          <a:xfrm>
            <a:off x="6084168" y="2852936"/>
            <a:ext cx="2808312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5004048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901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116632"/>
            <a:ext cx="777240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6000" b="1" dirty="0">
                <a:latin typeface="Comic Sans MS" pitchFamily="66" charset="0"/>
              </a:rPr>
              <a:t>Πρόβλημα </a:t>
            </a:r>
            <a:r>
              <a:rPr lang="en-GB" sz="6000" b="1" dirty="0">
                <a:latin typeface="Comic Sans MS" pitchFamily="66" charset="0"/>
              </a:rPr>
              <a:t>2</a:t>
            </a:r>
            <a:r>
              <a:rPr lang="el-GR" sz="6000" b="1" dirty="0">
                <a:latin typeface="Comic Sans MS" pitchFamily="66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340768"/>
            <a:ext cx="8496944" cy="4896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el-GR" sz="6600" i="1" dirty="0"/>
              <a:t>Ο Κωνσταντίνος είχε 43 βόλους.  Έπαιξε και κέρδισε ακόμα 7.  Πόσους βόλους έχει τώρα;</a:t>
            </a:r>
            <a:r>
              <a:rPr lang="el-GR" sz="2800" b="1" dirty="0"/>
              <a:t> </a:t>
            </a:r>
          </a:p>
          <a:p>
            <a:pPr>
              <a:spcBef>
                <a:spcPct val="0"/>
              </a:spcBef>
              <a:defRPr/>
            </a:pPr>
            <a:endParaRPr lang="el-GR" sz="2800" b="1" dirty="0"/>
          </a:p>
          <a:p>
            <a:pPr>
              <a:spcBef>
                <a:spcPct val="0"/>
              </a:spcBef>
              <a:defRPr/>
            </a:pPr>
            <a:endParaRPr lang="el-GR" sz="2800" b="1" dirty="0"/>
          </a:p>
          <a:p>
            <a:pPr>
              <a:spcBef>
                <a:spcPct val="0"/>
              </a:spcBef>
              <a:defRPr/>
            </a:pPr>
            <a:r>
              <a:rPr lang="el-GR" sz="2800" b="1" dirty="0"/>
              <a:t>  </a:t>
            </a:r>
            <a:r>
              <a:rPr lang="en-US" sz="800" b="1" u="sng" dirty="0">
                <a:hlinkClick r:id="rId3"/>
              </a:rPr>
              <a:t>http</a:t>
            </a:r>
            <a:r>
              <a:rPr lang="el-GR" sz="800" b="1" u="sng" dirty="0">
                <a:hlinkClick r:id="rId3"/>
              </a:rPr>
              <a:t>://</a:t>
            </a:r>
            <a:r>
              <a:rPr lang="en-US" sz="800" b="1" u="sng" dirty="0" err="1">
                <a:hlinkClick r:id="rId3"/>
              </a:rPr>
              <a:t>nlvm</a:t>
            </a:r>
            <a:r>
              <a:rPr lang="el-GR" sz="800" b="1" u="sng" dirty="0">
                <a:hlinkClick r:id="rId3"/>
              </a:rPr>
              <a:t>.</a:t>
            </a:r>
            <a:r>
              <a:rPr lang="en-US" sz="800" b="1" u="sng" dirty="0" err="1">
                <a:hlinkClick r:id="rId3"/>
              </a:rPr>
              <a:t>usu</a:t>
            </a:r>
            <a:r>
              <a:rPr lang="el-GR" sz="800" b="1" u="sng" dirty="0">
                <a:hlinkClick r:id="rId3"/>
              </a:rPr>
              <a:t>.</a:t>
            </a:r>
            <a:r>
              <a:rPr lang="en-US" sz="800" b="1" u="sng" dirty="0" err="1">
                <a:hlinkClick r:id="rId3"/>
              </a:rPr>
              <a:t>edu</a:t>
            </a:r>
            <a:r>
              <a:rPr lang="el-GR" sz="800" b="1" u="sng" dirty="0">
                <a:hlinkClick r:id="rId3"/>
              </a:rPr>
              <a:t>/</a:t>
            </a:r>
            <a:r>
              <a:rPr lang="en-US" sz="800" b="1" u="sng" dirty="0">
                <a:hlinkClick r:id="rId3"/>
              </a:rPr>
              <a:t>en</a:t>
            </a:r>
            <a:r>
              <a:rPr lang="el-GR" sz="800" b="1" u="sng" dirty="0">
                <a:hlinkClick r:id="rId3"/>
              </a:rPr>
              <a:t>/</a:t>
            </a:r>
            <a:r>
              <a:rPr lang="en-US" sz="800" b="1" u="sng" dirty="0" err="1">
                <a:hlinkClick r:id="rId3"/>
              </a:rPr>
              <a:t>nav</a:t>
            </a:r>
            <a:r>
              <a:rPr lang="el-GR" sz="800" b="1" u="sng" dirty="0">
                <a:hlinkClick r:id="rId3"/>
              </a:rPr>
              <a:t>/</a:t>
            </a:r>
            <a:r>
              <a:rPr lang="en-US" sz="800" b="1" u="sng" dirty="0">
                <a:hlinkClick r:id="rId3"/>
              </a:rPr>
              <a:t>frames</a:t>
            </a:r>
            <a:r>
              <a:rPr lang="el-GR" sz="800" b="1" u="sng" dirty="0">
                <a:hlinkClick r:id="rId3"/>
              </a:rPr>
              <a:t>_</a:t>
            </a:r>
            <a:r>
              <a:rPr lang="en-US" sz="800" b="1" u="sng" dirty="0" err="1">
                <a:hlinkClick r:id="rId3"/>
              </a:rPr>
              <a:t>asid</a:t>
            </a:r>
            <a:r>
              <a:rPr lang="el-GR" sz="800" b="1" u="sng" dirty="0">
                <a:hlinkClick r:id="rId3"/>
              </a:rPr>
              <a:t>_152_</a:t>
            </a:r>
            <a:r>
              <a:rPr lang="en-US" sz="800" b="1" u="sng" dirty="0">
                <a:hlinkClick r:id="rId3"/>
              </a:rPr>
              <a:t>g</a:t>
            </a:r>
            <a:r>
              <a:rPr lang="el-GR" sz="800" b="1" u="sng" dirty="0">
                <a:hlinkClick r:id="rId3"/>
              </a:rPr>
              <a:t>_3_</a:t>
            </a:r>
            <a:r>
              <a:rPr lang="en-US" sz="800" b="1" u="sng" dirty="0">
                <a:hlinkClick r:id="rId3"/>
              </a:rPr>
              <a:t>t</a:t>
            </a:r>
            <a:r>
              <a:rPr lang="el-GR" sz="800" b="1" u="sng" dirty="0">
                <a:hlinkClick r:id="rId3"/>
              </a:rPr>
              <a:t>_2.</a:t>
            </a:r>
            <a:r>
              <a:rPr lang="en-US" sz="800" b="1" u="sng" dirty="0">
                <a:hlinkClick r:id="rId3"/>
              </a:rPr>
              <a:t>html</a:t>
            </a:r>
            <a:endParaRPr lang="el-GR" sz="800" dirty="0"/>
          </a:p>
          <a:p>
            <a:pPr>
              <a:spcBef>
                <a:spcPct val="0"/>
              </a:spcBef>
              <a:defRPr/>
            </a:pP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738240"/>
              </p:ext>
            </p:extLst>
          </p:nvPr>
        </p:nvGraphicFramePr>
        <p:xfrm>
          <a:off x="323528" y="0"/>
          <a:ext cx="8568951" cy="658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691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28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12763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648"/>
            <a:ext cx="5905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556792"/>
            <a:ext cx="3238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454400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265625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962399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4441343" y="2859755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788976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ube 14"/>
          <p:cNvSpPr/>
          <p:nvPr/>
        </p:nvSpPr>
        <p:spPr>
          <a:xfrm flipH="1">
            <a:off x="7740352" y="3212976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Cube 14"/>
          <p:cNvSpPr/>
          <p:nvPr/>
        </p:nvSpPr>
        <p:spPr>
          <a:xfrm flipH="1">
            <a:off x="8244408" y="3212976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Cube 14"/>
          <p:cNvSpPr/>
          <p:nvPr/>
        </p:nvSpPr>
        <p:spPr>
          <a:xfrm flipH="1">
            <a:off x="6300192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Cube 14"/>
          <p:cNvSpPr/>
          <p:nvPr/>
        </p:nvSpPr>
        <p:spPr>
          <a:xfrm flipH="1">
            <a:off x="680424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Cube 14"/>
          <p:cNvSpPr/>
          <p:nvPr/>
        </p:nvSpPr>
        <p:spPr>
          <a:xfrm flipH="1">
            <a:off x="7308304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Cube 14"/>
          <p:cNvSpPr/>
          <p:nvPr/>
        </p:nvSpPr>
        <p:spPr>
          <a:xfrm flipH="1">
            <a:off x="7812360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Cube 14"/>
          <p:cNvSpPr/>
          <p:nvPr/>
        </p:nvSpPr>
        <p:spPr>
          <a:xfrm flipH="1">
            <a:off x="824440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Έλλειψη"/>
          <p:cNvSpPr/>
          <p:nvPr/>
        </p:nvSpPr>
        <p:spPr>
          <a:xfrm>
            <a:off x="6084168" y="2852936"/>
            <a:ext cx="2808312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5004048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7308304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5508104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901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116632"/>
            <a:ext cx="777240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6000" b="1" dirty="0">
                <a:latin typeface="Comic Sans MS" pitchFamily="66" charset="0"/>
              </a:rPr>
              <a:t>Πρόβλημα </a:t>
            </a:r>
            <a:r>
              <a:rPr lang="en-GB" sz="6000" b="1" dirty="0">
                <a:latin typeface="Comic Sans MS" pitchFamily="66" charset="0"/>
              </a:rPr>
              <a:t>3</a:t>
            </a:r>
            <a:r>
              <a:rPr lang="el-GR" sz="6000" b="1" dirty="0">
                <a:latin typeface="Comic Sans MS" pitchFamily="66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340768"/>
            <a:ext cx="8496944" cy="4896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spcBef>
                <a:spcPct val="0"/>
              </a:spcBef>
              <a:defRPr/>
            </a:pPr>
            <a:r>
              <a:rPr lang="el-GR" sz="6600" i="1" dirty="0"/>
              <a:t>Η μητέρα της Ελένης είναι 25 χρονών.  Ο πατέρας της Ελένης είναι 5 χρόνια μεγαλύτερος.  Πόσων χρονών είναι ο πατέρας της Ελένης;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738240"/>
              </p:ext>
            </p:extLst>
          </p:nvPr>
        </p:nvGraphicFramePr>
        <p:xfrm>
          <a:off x="323528" y="0"/>
          <a:ext cx="8568951" cy="658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691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28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12763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648"/>
            <a:ext cx="5905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556792"/>
            <a:ext cx="3238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454400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265625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962399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788976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ube 14"/>
          <p:cNvSpPr/>
          <p:nvPr/>
        </p:nvSpPr>
        <p:spPr>
          <a:xfrm flipH="1">
            <a:off x="6300192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Cube 14"/>
          <p:cNvSpPr/>
          <p:nvPr/>
        </p:nvSpPr>
        <p:spPr>
          <a:xfrm flipH="1">
            <a:off x="680424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Cube 14"/>
          <p:cNvSpPr/>
          <p:nvPr/>
        </p:nvSpPr>
        <p:spPr>
          <a:xfrm flipH="1">
            <a:off x="7308304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Cube 14"/>
          <p:cNvSpPr/>
          <p:nvPr/>
        </p:nvSpPr>
        <p:spPr>
          <a:xfrm flipH="1">
            <a:off x="7812360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Cube 14"/>
          <p:cNvSpPr/>
          <p:nvPr/>
        </p:nvSpPr>
        <p:spPr>
          <a:xfrm flipH="1">
            <a:off x="824440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Έλλειψη"/>
          <p:cNvSpPr/>
          <p:nvPr/>
        </p:nvSpPr>
        <p:spPr>
          <a:xfrm>
            <a:off x="6084168" y="2852936"/>
            <a:ext cx="2808312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7308304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4499992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7812360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8244408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901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3528" y="116632"/>
            <a:ext cx="777240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6000" b="1" dirty="0">
                <a:latin typeface="Comic Sans MS" pitchFamily="66" charset="0"/>
              </a:rPr>
              <a:t>Πρόβλημα </a:t>
            </a:r>
            <a:r>
              <a:rPr lang="en-GB" sz="6000" b="1" dirty="0">
                <a:latin typeface="Comic Sans MS" pitchFamily="66" charset="0"/>
              </a:rPr>
              <a:t>3</a:t>
            </a:r>
            <a:r>
              <a:rPr lang="el-GR" sz="6000" b="1" dirty="0">
                <a:latin typeface="Comic Sans MS" pitchFamily="66" charset="0"/>
              </a:rPr>
              <a:t>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1340768"/>
            <a:ext cx="8496944" cy="4896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el-GR" sz="6600" i="1" dirty="0"/>
              <a:t>Κρατούσα 54 </a:t>
            </a:r>
            <a:r>
              <a:rPr lang="el-GR" sz="6600" i="1" dirty="0" err="1"/>
              <a:t>σεντ</a:t>
            </a:r>
            <a:r>
              <a:rPr lang="el-GR" sz="6600" i="1" dirty="0"/>
              <a:t>.  Βρήκα ακόμα  6 </a:t>
            </a:r>
            <a:r>
              <a:rPr lang="el-GR" sz="6600" i="1" dirty="0" err="1"/>
              <a:t>σεντ</a:t>
            </a:r>
            <a:r>
              <a:rPr lang="el-GR" sz="6600" i="1" dirty="0"/>
              <a:t> στην τσέπη του παντελονιού μου.  Πόσα χρήματα έχω τώρα;</a:t>
            </a:r>
            <a:endParaRPr kumimoji="0" lang="el-GR" sz="28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7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738240"/>
              </p:ext>
            </p:extLst>
          </p:nvPr>
        </p:nvGraphicFramePr>
        <p:xfrm>
          <a:off x="323528" y="0"/>
          <a:ext cx="8568951" cy="658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6912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6284"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127635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0648"/>
            <a:ext cx="5905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1556792"/>
            <a:ext cx="3238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454400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265625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962399" y="28540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6788976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ube 14"/>
          <p:cNvSpPr/>
          <p:nvPr/>
        </p:nvSpPr>
        <p:spPr>
          <a:xfrm flipH="1">
            <a:off x="8244408" y="3212976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Cube 14"/>
          <p:cNvSpPr/>
          <p:nvPr/>
        </p:nvSpPr>
        <p:spPr>
          <a:xfrm flipH="1">
            <a:off x="6300192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Cube 14"/>
          <p:cNvSpPr/>
          <p:nvPr/>
        </p:nvSpPr>
        <p:spPr>
          <a:xfrm flipH="1">
            <a:off x="6876256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Cube 14"/>
          <p:cNvSpPr/>
          <p:nvPr/>
        </p:nvSpPr>
        <p:spPr>
          <a:xfrm flipH="1">
            <a:off x="7452320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Cube 14"/>
          <p:cNvSpPr/>
          <p:nvPr/>
        </p:nvSpPr>
        <p:spPr>
          <a:xfrm flipH="1">
            <a:off x="7884368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Έλλειψη"/>
          <p:cNvSpPr/>
          <p:nvPr/>
        </p:nvSpPr>
        <p:spPr>
          <a:xfrm>
            <a:off x="6084168" y="2852936"/>
            <a:ext cx="2808312" cy="1800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7308304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3347864" y="4797152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4" cstate="print"/>
          <a:srcRect t="17727" r="12395" b="8258"/>
          <a:stretch/>
        </p:blipFill>
        <p:spPr bwMode="auto">
          <a:xfrm>
            <a:off x="7812360" y="3212976"/>
            <a:ext cx="354799" cy="387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4427984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4932040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5602" t="5893" r="20168"/>
          <a:stretch/>
        </p:blipFill>
        <p:spPr bwMode="auto">
          <a:xfrm>
            <a:off x="5508104" y="2852936"/>
            <a:ext cx="314036" cy="176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ube 14"/>
          <p:cNvSpPr/>
          <p:nvPr/>
        </p:nvSpPr>
        <p:spPr>
          <a:xfrm flipH="1">
            <a:off x="8316416" y="3789040"/>
            <a:ext cx="342131" cy="360040"/>
          </a:xfrm>
          <a:prstGeom prst="cube">
            <a:avLst>
              <a:gd name="adj" fmla="val 2879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901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-99392"/>
            <a:ext cx="3365703" cy="248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>
            <a:off x="4067944" y="496461"/>
            <a:ext cx="2952328" cy="234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788803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27 + 3</a:t>
            </a:r>
            <a:endParaRPr lang="el-GR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175471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67 + 3</a:t>
            </a:r>
            <a:endParaRPr lang="el-GR" sz="4000" b="1" dirty="0"/>
          </a:p>
        </p:txBody>
      </p:sp>
      <p:pic>
        <p:nvPicPr>
          <p:cNvPr id="9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>
            <a:off x="467544" y="2060848"/>
            <a:ext cx="2952328" cy="234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99592" y="2877536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46 + 4</a:t>
            </a:r>
            <a:endParaRPr lang="el-GR" sz="4000" b="1" dirty="0"/>
          </a:p>
        </p:txBody>
      </p:sp>
      <p:pic>
        <p:nvPicPr>
          <p:cNvPr id="10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>
            <a:off x="3408575" y="2567190"/>
            <a:ext cx="2952328" cy="234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635896" y="3231479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98 + 2</a:t>
            </a:r>
            <a:endParaRPr lang="el-GR" sz="4000" b="1" dirty="0"/>
          </a:p>
        </p:txBody>
      </p:sp>
      <p:pic>
        <p:nvPicPr>
          <p:cNvPr id="13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 flipH="1">
            <a:off x="6156176" y="2414790"/>
            <a:ext cx="2727920" cy="234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59701" y="3200865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66 + 4</a:t>
            </a:r>
            <a:endParaRPr lang="el-GR" sz="4000" b="1" dirty="0"/>
          </a:p>
        </p:txBody>
      </p:sp>
      <p:pic>
        <p:nvPicPr>
          <p:cNvPr id="14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 flipH="1">
            <a:off x="6732240" y="158045"/>
            <a:ext cx="2209144" cy="1896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901070" y="692696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41 + 9</a:t>
            </a:r>
            <a:endParaRPr lang="el-GR" sz="4000" b="1" dirty="0"/>
          </a:p>
        </p:txBody>
      </p:sp>
      <p:pic>
        <p:nvPicPr>
          <p:cNvPr id="16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 flipH="1">
            <a:off x="179512" y="4402111"/>
            <a:ext cx="307097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 flipH="1">
            <a:off x="3360548" y="4756053"/>
            <a:ext cx="307097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1.bp.blogspot.com/_ypalM7eSBEQ/Sw8FVP2_rTI/AAAAAAAABZc/Q1vre2uWXko/s1600/fish-green-yellow.gif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756"/>
          <a:stretch/>
        </p:blipFill>
        <p:spPr bwMode="auto">
          <a:xfrm flipH="1">
            <a:off x="6523073" y="4908453"/>
            <a:ext cx="212372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956537" y="4804252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81 + 9</a:t>
            </a:r>
            <a:endParaRPr lang="el-GR" sz="4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39952" y="515819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77 + 3</a:t>
            </a:r>
            <a:endParaRPr lang="el-GR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853152" y="5310594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52 + 8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218675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171</Words>
  <Application>Microsoft Office PowerPoint</Application>
  <PresentationFormat>On-screen Show (4:3)</PresentationFormat>
  <Paragraphs>34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Ministry of Education and Culture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ΘΕΚΛΗ ΚΑΡΑΝΤΩΝΗ</cp:lastModifiedBy>
  <cp:revision>10</cp:revision>
  <dcterms:created xsi:type="dcterms:W3CDTF">2012-03-08T10:16:09Z</dcterms:created>
  <dcterms:modified xsi:type="dcterms:W3CDTF">2020-05-02T19:15:00Z</dcterms:modified>
</cp:coreProperties>
</file>