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8" r:id="rId5"/>
    <p:sldId id="273" r:id="rId6"/>
    <p:sldId id="276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77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902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706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110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790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255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665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83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630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53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752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783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03C09-A7F8-49AC-B81F-96BEAEE287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910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aggregator/lo/photodentro-lor-8521-305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hotodentro.edu.gr/aggregator/lo/photodentro-lor-8521-306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l-GR" dirty="0"/>
              <a:t>Μελετώ την Ευρώπη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01009"/>
            <a:ext cx="9744222" cy="3114464"/>
          </a:xfrm>
        </p:spPr>
        <p:txBody>
          <a:bodyPr/>
          <a:lstStyle/>
          <a:p>
            <a:r>
              <a:rPr lang="el-GR" b="1" u="sng" dirty="0"/>
              <a:t>Γεωγραφική διερεύνηση</a:t>
            </a:r>
            <a:endParaRPr lang="el-GR" b="1" dirty="0"/>
          </a:p>
          <a:p>
            <a:r>
              <a:rPr lang="el-GR" b="1" dirty="0"/>
              <a:t>Μελετώ τα γεωγραφικά εργαλεία και περιγράφω τη θέση της Ευρώπης.</a:t>
            </a:r>
          </a:p>
          <a:p>
            <a:r>
              <a:rPr lang="el-GR" b="1" i="1" dirty="0"/>
              <a:t>Πού βρίσκεται η Ευρώπη;</a:t>
            </a:r>
          </a:p>
          <a:p>
            <a:r>
              <a:rPr lang="el-GR" b="1" i="1" dirty="0"/>
              <a:t>Από πού μέχρι πού φτάνουν τα όριά της;</a:t>
            </a:r>
            <a:endParaRPr lang="el-GR" i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292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03C3B7-CC76-4B7C-8303-209FA6149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75383"/>
            <a:ext cx="8839199" cy="4582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40" y="-204711"/>
            <a:ext cx="10515600" cy="1145615"/>
          </a:xfrm>
        </p:spPr>
        <p:txBody>
          <a:bodyPr>
            <a:normAutofit/>
          </a:bodyPr>
          <a:lstStyle/>
          <a:p>
            <a:r>
              <a:rPr lang="el-GR" sz="3600" u="sng" dirty="0"/>
              <a:t>Α. Η θέση της Ευρώπης στην υδρόγειο σφαίρα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9113"/>
            <a:ext cx="11781183" cy="61688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600" dirty="0"/>
              <a:t>Παρατηρώ την υδρόγειο και εργάζομαι στις πιο κάτω δραστηριότητες.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accent6"/>
                </a:solidFill>
              </a:rPr>
              <a:t>1. Σε ποιο ημισφαίριο βρίσκεται η Ευρώπη;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accent2"/>
                </a:solidFill>
              </a:rPr>
              <a:t>2. Περιγράφω τη θέση της Ευρώπης, σε σχέση με τις άλλες ηπείρους, χρησιμοποιώντας τις κατευθύνσεις του ορίζοντα.</a:t>
            </a:r>
          </a:p>
          <a:p>
            <a:pPr marL="0" indent="0">
              <a:buNone/>
            </a:pPr>
            <a:r>
              <a:rPr lang="el-GR" sz="2400" i="1" dirty="0"/>
              <a:t>π.χ. Η Ευρώπη βρίσκεται βόρεια της…. </a:t>
            </a:r>
          </a:p>
          <a:p>
            <a:pPr marL="0" indent="0">
              <a:buNone/>
            </a:pPr>
            <a:endParaRPr lang="el-GR" sz="2400" i="1" dirty="0"/>
          </a:p>
          <a:p>
            <a:pPr marL="0" indent="0">
              <a:buNone/>
            </a:pPr>
            <a:endParaRPr lang="el-GR" sz="2400" i="1" dirty="0"/>
          </a:p>
          <a:p>
            <a:pPr marL="0" indent="0">
              <a:buNone/>
            </a:pPr>
            <a:endParaRPr lang="el-GR" sz="2400" i="1" dirty="0"/>
          </a:p>
          <a:p>
            <a:pPr marL="0" indent="0">
              <a:buNone/>
            </a:pPr>
            <a:endParaRPr lang="el-GR" sz="2400" i="1" dirty="0"/>
          </a:p>
          <a:p>
            <a:pPr marL="0" indent="0">
              <a:buNone/>
            </a:pPr>
            <a:endParaRPr lang="el-GR" sz="2400" i="1" dirty="0"/>
          </a:p>
          <a:p>
            <a:pPr marL="0" indent="0">
              <a:buNone/>
            </a:pPr>
            <a:endParaRPr lang="el-GR" i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sz="1400" dirty="0"/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http://photodentro.edu.gr/aggregator/lo/photodentro-lor-8521-3057</a:t>
            </a:r>
            <a:endParaRPr lang="el-GR" sz="1600" dirty="0"/>
          </a:p>
          <a:p>
            <a:pPr marL="0" indent="0">
              <a:buNone/>
            </a:pP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06047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40" y="-204711"/>
            <a:ext cx="8570844" cy="1145615"/>
          </a:xfrm>
        </p:spPr>
        <p:txBody>
          <a:bodyPr>
            <a:normAutofit/>
          </a:bodyPr>
          <a:lstStyle/>
          <a:p>
            <a:r>
              <a:rPr lang="el-GR" sz="3600" u="sng" dirty="0"/>
              <a:t>Β. Τα φυσικά όρια της Ευρώπης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5" y="725694"/>
            <a:ext cx="12178745" cy="613230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600" dirty="0"/>
              <a:t>Μελετώ τον γεωμορφολογικό χάρτη της Ευρώπης (κλικ στην εικόνα του χάρτη) </a:t>
            </a:r>
            <a:r>
              <a:rPr lang="en-US" sz="2600" dirty="0">
                <a:hlinkClick r:id="rId2"/>
              </a:rPr>
              <a:t>http://photodentro.edu.gr/aggregator/lo/photodentro-lor-8521-3061</a:t>
            </a:r>
            <a:r>
              <a:rPr lang="el-GR" sz="2600" dirty="0"/>
              <a:t>, και τον χάρτη της επόμενης διαφάνειας και εργάζομαι στις πιο κάτω δραστηριότητες.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accent5">
                    <a:lumMod val="75000"/>
                  </a:schemeClr>
                </a:solidFill>
              </a:rPr>
              <a:t>1. Με τη βοήθεια των κατευθύνσεων του ορίζοντα (κύριες και δευτερεύουσες) περιγράφω:</a:t>
            </a:r>
          </a:p>
          <a:p>
            <a:r>
              <a:rPr lang="el-GR" sz="2400" i="1" dirty="0">
                <a:solidFill>
                  <a:schemeClr val="accent5">
                    <a:lumMod val="75000"/>
                  </a:schemeClr>
                </a:solidFill>
              </a:rPr>
              <a:t>Από ποιους ωκεανούς βρέχεται η Ευρώπη (π.χ. στα ανατολικά βρέχεται από…)</a:t>
            </a:r>
          </a:p>
          <a:p>
            <a:r>
              <a:rPr lang="el-GR" sz="2400" i="1" dirty="0">
                <a:solidFill>
                  <a:schemeClr val="accent5">
                    <a:lumMod val="75000"/>
                  </a:schemeClr>
                </a:solidFill>
              </a:rPr>
              <a:t>Από ποιες θάλασσες βρέχεται η Ευρώπη (π.χ. στα νότια βρέχεται από…)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accent2">
                    <a:lumMod val="75000"/>
                  </a:schemeClr>
                </a:solidFill>
              </a:rPr>
              <a:t>2. Εντοπίζω και ονομάζω τις μεγάλες οροσειρές της Ευρώπης.</a:t>
            </a:r>
          </a:p>
          <a:p>
            <a:pPr marL="0" indent="0">
              <a:buNone/>
            </a:pPr>
            <a:r>
              <a:rPr lang="el-GR" sz="2400" dirty="0">
                <a:solidFill>
                  <a:srgbClr val="00B050"/>
                </a:solidFill>
              </a:rPr>
              <a:t>3. Εντοπίζω τη μεγάλη πεδιάδα της Ευρώπης. Περιγράφω τη θέση της.</a:t>
            </a:r>
          </a:p>
          <a:p>
            <a:pPr marL="0" indent="0">
              <a:buNone/>
            </a:pPr>
            <a:r>
              <a:rPr lang="el-GR" sz="2400" dirty="0">
                <a:solidFill>
                  <a:srgbClr val="FF0000"/>
                </a:solidFill>
              </a:rPr>
              <a:t>4. Σε μια σύντομη παράγραφο, περιγράφω </a:t>
            </a:r>
            <a:r>
              <a:rPr lang="el-GR" sz="2400" u="sng" dirty="0">
                <a:solidFill>
                  <a:srgbClr val="FF0000"/>
                </a:solidFill>
              </a:rPr>
              <a:t>τα όρια της Ευρώπης</a:t>
            </a:r>
            <a:r>
              <a:rPr lang="el-GR" sz="2400" dirty="0">
                <a:solidFill>
                  <a:srgbClr val="FF0000"/>
                </a:solidFill>
              </a:rPr>
              <a:t> (από πού μέχρι πού φτάνει), με βάση γεωμορφολογικά στοιχεία (ωκεανούς, θάλασσες, οροσειρές, κ.λπ.). Χρησιμοποιώ τις κατευθύνσεις του ορίζοντα.</a:t>
            </a:r>
          </a:p>
          <a:p>
            <a:pPr marL="0" indent="0">
              <a:buNone/>
            </a:pPr>
            <a:r>
              <a:rPr lang="el-GR" sz="3600" u="sng" dirty="0">
                <a:latin typeface="+mj-lt"/>
              </a:rPr>
              <a:t>Γ. Οροσειρές και πεδιάδες της Ευρώπης</a:t>
            </a:r>
            <a:endParaRPr lang="el-GR" sz="36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Παρατηρώ τις φωτογραφίες στις διαφάνειες 5 και 6. Στη συνέχεια περιγράφω, με σύντομες φράσεις πώς είναι ή/και τι υπάρχει στις ορεινές και πεδινές περιοχές της Ευρώπης.</a:t>
            </a:r>
          </a:p>
          <a:p>
            <a:pPr marL="0" indent="0">
              <a:buNone/>
            </a:pPr>
            <a:r>
              <a:rPr lang="el-GR" sz="2400" i="1" dirty="0"/>
              <a:t>	(π.χ. χαμηλό/ψηλό έδαφος, μικροί/μεγάλοι οικισμοί, χιόνια, κ.λπ.)</a:t>
            </a:r>
          </a:p>
        </p:txBody>
      </p:sp>
    </p:spTree>
    <p:extLst>
      <p:ext uri="{BB962C8B-B14F-4D97-AF65-F5344CB8AC3E}">
        <p14:creationId xmlns:p14="http://schemas.microsoft.com/office/powerpoint/2010/main" val="52759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840543-09D2-4286-9221-983C402AB7C9}"/>
              </a:ext>
            </a:extLst>
          </p:cNvPr>
          <p:cNvGrpSpPr/>
          <p:nvPr/>
        </p:nvGrpSpPr>
        <p:grpSpPr>
          <a:xfrm>
            <a:off x="1258887" y="9208"/>
            <a:ext cx="9674225" cy="6839585"/>
            <a:chOff x="0" y="0"/>
            <a:chExt cx="9674225" cy="683958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D6C9DA-94DA-41A0-8452-EDB6816FA620}"/>
                </a:ext>
              </a:extLst>
            </p:cNvPr>
            <p:cNvGrpSpPr/>
            <p:nvPr/>
          </p:nvGrpSpPr>
          <p:grpSpPr>
            <a:xfrm>
              <a:off x="0" y="0"/>
              <a:ext cx="9674225" cy="6839585"/>
              <a:chOff x="0" y="0"/>
              <a:chExt cx="9674225" cy="683958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6D32936-2036-4687-AD4E-82A28F0A40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674225" cy="6839585"/>
              </a:xfrm>
              <a:prstGeom prst="rect">
                <a:avLst/>
              </a:prstGeom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00B0965-4BB9-4A68-B3B9-A676F8E363D3}"/>
                  </a:ext>
                </a:extLst>
              </p:cNvPr>
              <p:cNvSpPr/>
              <p:nvPr/>
            </p:nvSpPr>
            <p:spPr>
              <a:xfrm rot="3556472">
                <a:off x="6268044" y="916948"/>
                <a:ext cx="2065611" cy="49932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l-GR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Ουράλια Όρη</a:t>
                </a:r>
                <a:endParaRPr lang="en-CY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A18964F-332F-41D7-AFE5-CCA45DD88D96}"/>
                  </a:ext>
                </a:extLst>
              </p:cNvPr>
              <p:cNvGrpSpPr/>
              <p:nvPr/>
            </p:nvGrpSpPr>
            <p:grpSpPr>
              <a:xfrm>
                <a:off x="2291938" y="3370860"/>
                <a:ext cx="6178760" cy="1951530"/>
                <a:chOff x="0" y="0"/>
                <a:chExt cx="6178760" cy="1951530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E4A1AE7E-C20F-4B73-BAB4-5F312473B321}"/>
                    </a:ext>
                  </a:extLst>
                </p:cNvPr>
                <p:cNvSpPr/>
                <p:nvPr/>
              </p:nvSpPr>
              <p:spPr>
                <a:xfrm rot="20436608">
                  <a:off x="510639" y="0"/>
                  <a:ext cx="3301611" cy="530889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l-GR" sz="1400" b="1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Βόρεια ευρωπαϊκή πεδιάδα</a:t>
                  </a:r>
                  <a:endParaRPr lang="en-CY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D59F442A-4E83-42C2-A50A-299128649397}"/>
                    </a:ext>
                  </a:extLst>
                </p:cNvPr>
                <p:cNvSpPr/>
                <p:nvPr/>
              </p:nvSpPr>
              <p:spPr>
                <a:xfrm rot="20061638">
                  <a:off x="1068779" y="1040081"/>
                  <a:ext cx="1495527" cy="499326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l-GR" sz="1400" b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Άλπεις</a:t>
                  </a:r>
                  <a:endParaRPr lang="en-CY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5C10B837-3D78-4D71-9C35-1ABE01AF0013}"/>
                    </a:ext>
                  </a:extLst>
                </p:cNvPr>
                <p:cNvSpPr/>
                <p:nvPr/>
              </p:nvSpPr>
              <p:spPr>
                <a:xfrm rot="1445374">
                  <a:off x="2398816" y="669471"/>
                  <a:ext cx="1413331" cy="499326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l-GR" sz="1400" b="1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Καρπάθια </a:t>
                  </a:r>
                  <a:endParaRPr lang="en-CY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7D403497-0B35-49C4-B38F-93007F5D3EA0}"/>
                    </a:ext>
                  </a:extLst>
                </p:cNvPr>
                <p:cNvSpPr/>
                <p:nvPr/>
              </p:nvSpPr>
              <p:spPr>
                <a:xfrm rot="21275465">
                  <a:off x="4626676" y="543296"/>
                  <a:ext cx="1552084" cy="515698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l-GR" sz="1400" b="1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Καύκασος</a:t>
                  </a:r>
                  <a:endParaRPr lang="en-CY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E5D7091-A6E1-4473-A466-B7DB54C7F547}"/>
                    </a:ext>
                  </a:extLst>
                </p:cNvPr>
                <p:cNvSpPr/>
                <p:nvPr/>
              </p:nvSpPr>
              <p:spPr>
                <a:xfrm rot="1739128">
                  <a:off x="0" y="1510393"/>
                  <a:ext cx="1382552" cy="441137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l-GR" sz="1400" b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Πυρηναία</a:t>
                  </a:r>
                  <a:endParaRPr lang="en-CY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33D9C5D-1F36-48C0-B09D-F2ACFA758DB2}"/>
                  </a:ext>
                </a:extLst>
              </p:cNvPr>
              <p:cNvSpPr/>
              <p:nvPr/>
            </p:nvSpPr>
            <p:spPr>
              <a:xfrm rot="18011497">
                <a:off x="3070312" y="1509531"/>
                <a:ext cx="2637622" cy="49932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l-GR" sz="14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Σκανδιναβικές Άλπεις</a:t>
                </a:r>
                <a:endParaRPr lang="en-CY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5C44266-6F92-4C3E-AAEB-5A6B712DC9CA}"/>
                </a:ext>
              </a:extLst>
            </p:cNvPr>
            <p:cNvGrpSpPr/>
            <p:nvPr/>
          </p:nvGrpSpPr>
          <p:grpSpPr>
            <a:xfrm>
              <a:off x="463138" y="5664529"/>
              <a:ext cx="344170" cy="647076"/>
              <a:chOff x="0" y="0"/>
              <a:chExt cx="344170" cy="647076"/>
            </a:xfrm>
          </p:grpSpPr>
          <p:sp>
            <p:nvSpPr>
              <p:cNvPr id="5" name="Text Box 9">
                <a:extLst>
                  <a:ext uri="{FF2B5EF4-FFF2-40B4-BE49-F238E27FC236}">
                    <a16:creationId xmlns:a16="http://schemas.microsoft.com/office/drawing/2014/main" id="{929F68A6-5FB9-4216-B099-65481CDB65CD}"/>
                  </a:ext>
                </a:extLst>
              </p:cNvPr>
              <p:cNvSpPr txBox="1"/>
              <p:nvPr/>
            </p:nvSpPr>
            <p:spPr>
              <a:xfrm>
                <a:off x="0" y="0"/>
                <a:ext cx="344170" cy="36766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l-GR" sz="18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Β</a:t>
                </a:r>
                <a:endParaRPr lang="en-CY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Right Arrow 4">
                <a:extLst>
                  <a:ext uri="{FF2B5EF4-FFF2-40B4-BE49-F238E27FC236}">
                    <a16:creationId xmlns:a16="http://schemas.microsoft.com/office/drawing/2014/main" id="{839403DA-5390-486A-8694-BC85A53B9638}"/>
                  </a:ext>
                </a:extLst>
              </p:cNvPr>
              <p:cNvSpPr/>
              <p:nvPr/>
            </p:nvSpPr>
            <p:spPr>
              <a:xfrm rot="16200000">
                <a:off x="-1" y="409903"/>
                <a:ext cx="308610" cy="165735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CY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009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DA73F7-F266-4990-BA11-D322DCC26506}"/>
              </a:ext>
            </a:extLst>
          </p:cNvPr>
          <p:cNvSpPr txBox="1"/>
          <p:nvPr/>
        </p:nvSpPr>
        <p:spPr>
          <a:xfrm>
            <a:off x="6004186" y="2747491"/>
            <a:ext cx="6187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solidFill>
                  <a:srgbClr val="FF0000"/>
                </a:solidFill>
              </a:rPr>
              <a:t>1. Παρατηρώ τις φωτογραφίες και περιγράφω πώς είναι οι συνθήκες στις μεγάλες οροσειρές της Ευρώπης.</a:t>
            </a:r>
            <a:endParaRPr lang="en-CY" sz="2000" b="1" dirty="0">
              <a:solidFill>
                <a:srgbClr val="FF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CFDD80-BACB-430D-AAF3-5690CB523803}"/>
              </a:ext>
            </a:extLst>
          </p:cNvPr>
          <p:cNvGrpSpPr/>
          <p:nvPr/>
        </p:nvGrpSpPr>
        <p:grpSpPr>
          <a:xfrm>
            <a:off x="48755" y="20440"/>
            <a:ext cx="12368286" cy="6832693"/>
            <a:chOff x="48755" y="20440"/>
            <a:chExt cx="12368286" cy="6832693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C29AEB32-5183-47F2-A120-6BA46228D7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5" y="3264777"/>
              <a:ext cx="5384636" cy="35883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25241B2-74D2-4D2B-B6FA-4B0C4F6240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1" y="44625"/>
              <a:ext cx="5950700" cy="30943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6B4732B0-09F5-4CFE-A927-9A54B24645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4957" y="3459003"/>
              <a:ext cx="4784032" cy="33634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D3B602-ACCA-4E46-938F-AFD9697DEA0A}"/>
                </a:ext>
              </a:extLst>
            </p:cNvPr>
            <p:cNvSpPr txBox="1"/>
            <p:nvPr/>
          </p:nvSpPr>
          <p:spPr>
            <a:xfrm>
              <a:off x="48755" y="61925"/>
              <a:ext cx="1316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/>
                <a:t>Πυρηναία</a:t>
              </a:r>
              <a:endParaRPr lang="en-CY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914FE4-24CB-4779-A69C-193CB84A87C9}"/>
                </a:ext>
              </a:extLst>
            </p:cNvPr>
            <p:cNvSpPr txBox="1"/>
            <p:nvPr/>
          </p:nvSpPr>
          <p:spPr>
            <a:xfrm>
              <a:off x="11100822" y="3386195"/>
              <a:ext cx="1316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/>
                <a:t>Ουράλια</a:t>
              </a:r>
              <a:endParaRPr lang="en-CY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06BD02-FB9C-46F7-AAF2-DA0DB38532EF}"/>
                </a:ext>
              </a:extLst>
            </p:cNvPr>
            <p:cNvSpPr txBox="1"/>
            <p:nvPr/>
          </p:nvSpPr>
          <p:spPr>
            <a:xfrm>
              <a:off x="48755" y="3264777"/>
              <a:ext cx="1316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/>
                <a:t>Άλπεις</a:t>
              </a:r>
              <a:endParaRPr lang="en-CY" b="1" dirty="0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2CFF0C47-1823-4E85-9C20-77FD2E7A6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918" y="61925"/>
              <a:ext cx="4417261" cy="27607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6A6650-A6D2-45AA-80E5-AD50F329CBEB}"/>
                </a:ext>
              </a:extLst>
            </p:cNvPr>
            <p:cNvSpPr txBox="1"/>
            <p:nvPr/>
          </p:nvSpPr>
          <p:spPr>
            <a:xfrm>
              <a:off x="7629443" y="20440"/>
              <a:ext cx="1316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/>
                <a:t>Πυρηναία</a:t>
              </a:r>
              <a:endParaRPr lang="en-CY" b="1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BA894AF-0DA1-4FC1-8FE9-2C68D347172B}"/>
              </a:ext>
            </a:extLst>
          </p:cNvPr>
          <p:cNvSpPr txBox="1"/>
          <p:nvPr/>
        </p:nvSpPr>
        <p:spPr>
          <a:xfrm>
            <a:off x="5481262" y="4643456"/>
            <a:ext cx="1833937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l-GR" sz="1600" b="1" i="1" dirty="0"/>
              <a:t>Τι βλέπω;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l-GR" sz="1600" b="1" i="1" dirty="0"/>
              <a:t>Πώς είναι το έδαφος;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l-GR" sz="1600" b="1" i="1" dirty="0"/>
              <a:t>Τι υπάρχει εκεί;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15459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C4CBE6D-9191-4CD2-B290-41CDD5F40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40324"/>
          <a:stretch/>
        </p:blipFill>
        <p:spPr bwMode="auto">
          <a:xfrm>
            <a:off x="5235846" y="42572"/>
            <a:ext cx="6879025" cy="27801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9EA2273-47EC-45DC-A0C3-E529D0070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356" y="3769552"/>
            <a:ext cx="4517130" cy="3004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0F1BAB7-9478-4154-8ECE-02B821B60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4" y="3684106"/>
            <a:ext cx="5237539" cy="31425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2DC7DB8-A1FA-490A-B7F9-8A8445B5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" y="55823"/>
            <a:ext cx="3489581" cy="3489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C9CE5D-BACC-45D1-8B30-D45362EA7E2A}"/>
              </a:ext>
            </a:extLst>
          </p:cNvPr>
          <p:cNvSpPr txBox="1"/>
          <p:nvPr/>
        </p:nvSpPr>
        <p:spPr>
          <a:xfrm>
            <a:off x="5153948" y="2856744"/>
            <a:ext cx="6879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solidFill>
                  <a:srgbClr val="FF0000"/>
                </a:solidFill>
              </a:rPr>
              <a:t>2. Παρατηρώ τις φωτογραφίες και περιγράφω πώς είναι οι συνθήκες στις μεγάλες πεδινές περιοχές της Ευρώπης.</a:t>
            </a:r>
            <a:endParaRPr lang="en-CY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B1231-9E57-443D-94C7-2D37EE4FA438}"/>
              </a:ext>
            </a:extLst>
          </p:cNvPr>
          <p:cNvSpPr txBox="1"/>
          <p:nvPr/>
        </p:nvSpPr>
        <p:spPr>
          <a:xfrm>
            <a:off x="5365801" y="4710457"/>
            <a:ext cx="2161433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l-GR" sz="1600" b="1" i="1" dirty="0"/>
              <a:t>Τι βλέπω;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l-GR" sz="1600" b="1" i="1" dirty="0"/>
              <a:t>Πώς είναι το έδαφος;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l-GR" sz="1600" b="1" i="1" dirty="0"/>
              <a:t>Τι υπάρχει εκεί;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565221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397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Μελετώ την Ευρώπη</vt:lpstr>
      <vt:lpstr>Α. Η θέση της Ευρώπης στην υδρόγειο σφαίρα</vt:lpstr>
      <vt:lpstr>Β. Τα φυσικά όρια της Ευρώπης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Βόρεια Αμερική</dc:title>
  <dc:creator>user</dc:creator>
  <cp:lastModifiedBy>CHARALAMBOS SYMEOU</cp:lastModifiedBy>
  <cp:revision>31</cp:revision>
  <dcterms:created xsi:type="dcterms:W3CDTF">2020-03-21T13:27:57Z</dcterms:created>
  <dcterms:modified xsi:type="dcterms:W3CDTF">2020-04-26T14:30:48Z</dcterms:modified>
</cp:coreProperties>
</file>